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5" r:id="rId2"/>
  </p:sldMasterIdLst>
  <p:notesMasterIdLst>
    <p:notesMasterId r:id="rId16"/>
  </p:notesMasterIdLst>
  <p:sldIdLst>
    <p:sldId id="262" r:id="rId3"/>
    <p:sldId id="261" r:id="rId4"/>
    <p:sldId id="263" r:id="rId5"/>
    <p:sldId id="264" r:id="rId6"/>
    <p:sldId id="269" r:id="rId7"/>
    <p:sldId id="274" r:id="rId8"/>
    <p:sldId id="266" r:id="rId9"/>
    <p:sldId id="273" r:id="rId10"/>
    <p:sldId id="268" r:id="rId11"/>
    <p:sldId id="271" r:id="rId12"/>
    <p:sldId id="267" r:id="rId13"/>
    <p:sldId id="272" r:id="rId14"/>
    <p:sldId id="270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6EE4"/>
    <a:srgbClr val="809DF8"/>
    <a:srgbClr val="7F9CF8"/>
    <a:srgbClr val="5D7AE8"/>
    <a:srgbClr val="856CE2"/>
    <a:srgbClr val="4068EC"/>
    <a:srgbClr val="6376E6"/>
    <a:srgbClr val="5D79E6"/>
    <a:srgbClr val="08A5EF"/>
    <a:srgbClr val="3E6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BA6FB-9798-4C25-8E4C-AF66C41DD3D4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BDF41-2F2A-4BFC-8203-F147681FCC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378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debaa7b3a2_1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debaa7b3a2_1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888F79-BADA-46B4-A968-15D999737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456" y="-20637"/>
            <a:ext cx="6858000" cy="2387600"/>
          </a:xfr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defRPr sz="88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6191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4570D4-2AEB-45FC-9D6E-A27F5AE8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6ED3C1-437B-47DF-9BE0-5E373E4A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42586B-D902-414F-A2D9-5B3C948A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26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885" y="365126"/>
            <a:ext cx="6218465" cy="1325563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6885" y="1825625"/>
            <a:ext cx="6218465" cy="435133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8" name="Рисунок 7" descr="Изображение выглядит как дерево, трава, внешний, расте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54CA516A-9D99-4664-BAF0-E71369B51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70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дерево, внешний, приро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A3D5038D-2D34-4FA1-BDC9-2DC604D7D8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713" y="0"/>
            <a:ext cx="4465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4570D4-2AEB-45FC-9D6E-A27F5AE8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6ED3C1-437B-47DF-9BE0-5E373E4A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42586B-D902-414F-A2D9-5B3C948A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146F65-E40D-4E2E-9840-32E8BDC5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5F8BDC0-FBE5-4A6C-9D74-E2E4C89DE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D603F2-89F9-45A8-A7E7-B8997081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3077CD5-7336-45F8-BBAB-82F76BC7A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CE30CB2-BF9F-41FB-B2C6-F3AA6A7D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FCDDD9-ABF0-4DC9-928F-61E7FAF8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446102F-922E-41F0-AE93-C5EF8D8AC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8DEFA72-20A0-44BD-9EE0-F73A62031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C7C8A66-3016-4360-B5FF-A4844E537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638B945-4DC8-4634-8BF2-8E2EB609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1271EF5-402F-433F-ACBF-CE2499EF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09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728B93-ED70-44A2-B329-F305CE37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8EC2BC-AB31-4AA0-941B-F63D3203A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2557C03-6949-4B43-88E2-49B50F52D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D5F4B15-8201-4F09-B138-99CB0A73B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EBDFA61-DF01-4A6B-A64D-6A6A06210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98316A7-11EE-4EB1-9267-121BBC2C3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7A6A1D8-00D7-4BD6-8B8A-20256B0C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FA1ED72-814B-4160-9AB0-EF8BAA6B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94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5ED386-72FA-4E4D-A11F-39B6560C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F544B33-E8C4-4807-917E-9231CD25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DF5DF59-9436-4A75-A495-3D18A632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76BC6D7-0407-48A5-A406-C4D36802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48658B-B4E2-482B-8B8B-7324DE48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51CEB4-5605-4F92-9B39-CB24A4B77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1997CBB-1B91-4A15-AB3D-B99495A48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B8A17F6-3A9C-46A3-ADD6-4D94F4D8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A9345B5-5EAF-42DE-A2AE-77B2CF01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76F348E-F5AA-4869-9451-E32AB17E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6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CFD875-0AEE-48C8-AF93-04F62420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A74A7F0-D2CF-4EE6-AA96-C9B2DCC9F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8A0937D-0D34-4F54-A68B-86FF73BDD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7C7D14E-FFF7-4FDA-84CA-8AD99BEC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5BA7F38-055A-479F-B363-322BC4274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F837BF-5B89-4A07-9051-AF79A009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22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E6E698-ED68-4291-9A9D-11C65CD9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D4B61F3-BBAE-4206-A2FB-5123BE173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688D3A-0F9F-4184-932E-C1E106BED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1D58B42-401B-4A20-9BD7-963E1923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C650D4C-313F-4FF2-886F-C0CB92F6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5DF0037-B7C1-49FC-BAD8-CD7CC17B2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006A6EE-020A-4A09-9F78-75AE900B6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FB1830E-D7C5-415D-B455-CF136FC2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9747B37-677C-4490-B78D-BEFCA0E7B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8494392-AE2C-497A-A194-0877E529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2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888F79-BADA-46B4-A968-15D999737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456" y="-20637"/>
            <a:ext cx="6858000" cy="2387600"/>
          </a:xfr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defRPr sz="88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1103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4570D4-2AEB-45FC-9D6E-A27F5AE8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6ED3C1-437B-47DF-9BE0-5E373E4A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42586B-D902-414F-A2D9-5B3C948A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22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885" y="365126"/>
            <a:ext cx="6218465" cy="1325563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6885" y="1825625"/>
            <a:ext cx="6218465" cy="435133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8" name="Рисунок 7" descr="Изображение выглядит как дерево, трава, внешний, расте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54CA516A-9D99-4664-BAF0-E71369B51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70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4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дерево, внешний, природа&#10;&#10;Автоматически созданное описание">
            <a:extLst>
              <a:ext uri="{FF2B5EF4-FFF2-40B4-BE49-F238E27FC236}">
                <a16:creationId xmlns="" xmlns:a16="http://schemas.microsoft.com/office/drawing/2014/main" id="{A3D5038D-2D34-4FA1-BDC9-2DC604D7D8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713" y="0"/>
            <a:ext cx="4465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6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4570D4-2AEB-45FC-9D6E-A27F5AE8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6ED3C1-437B-47DF-9BE0-5E373E4A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42586B-D902-414F-A2D9-5B3C948A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94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146F65-E40D-4E2E-9840-32E8BDC5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5F8BDC0-FBE5-4A6C-9D74-E2E4C89DE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D603F2-89F9-45A8-A7E7-B8997081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3077CD5-7336-45F8-BBAB-82F76BC7A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CE30CB2-BF9F-41FB-B2C6-F3AA6A7D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5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FCDDD9-ABF0-4DC9-928F-61E7FAF8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446102F-922E-41F0-AE93-C5EF8D8AC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8DEFA72-20A0-44BD-9EE0-F73A62031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C7C8A66-3016-4360-B5FF-A4844E537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638B945-4DC8-4634-8BF2-8E2EB609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1271EF5-402F-433F-ACBF-CE2499EF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728B93-ED70-44A2-B329-F305CE37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8EC2BC-AB31-4AA0-941B-F63D3203A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2557C03-6949-4B43-88E2-49B50F52D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D5F4B15-8201-4F09-B138-99CB0A73B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EBDFA61-DF01-4A6B-A64D-6A6A06210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98316A7-11EE-4EB1-9267-121BBC2C3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7A6A1D8-00D7-4BD6-8B8A-20256B0C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FA1ED72-814B-4160-9AB0-EF8BAA6B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5ED386-72FA-4E4D-A11F-39B6560C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F544B33-E8C4-4807-917E-9231CD25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DF5DF59-9436-4A75-A495-3D18A632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76BC6D7-0407-48A5-A406-C4D36802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48658B-B4E2-482B-8B8B-7324DE48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51CEB4-5605-4F92-9B39-CB24A4B77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1997CBB-1B91-4A15-AB3D-B99495A48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B8A17F6-3A9C-46A3-ADD6-4D94F4D8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A9345B5-5EAF-42DE-A2AE-77B2CF01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76F348E-F5AA-4869-9451-E32AB17E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4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CFD875-0AEE-48C8-AF93-04F62420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A74A7F0-D2CF-4EE6-AA96-C9B2DCC9F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8A0937D-0D34-4F54-A68B-86FF73BDD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7C7D14E-FFF7-4FDA-84CA-8AD99BEC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5BA7F38-055A-479F-B363-322BC4274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F837BF-5B89-4A07-9051-AF79A009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47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E6E698-ED68-4291-9A9D-11C65CD9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D4B61F3-BBAE-4206-A2FB-5123BE173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688D3A-0F9F-4184-932E-C1E106BED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1D58B42-401B-4A20-9BD7-963E1923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C650D4C-313F-4FF2-886F-C0CB92F6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6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5DF0037-B7C1-49FC-BAD8-CD7CC17B2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006A6EE-020A-4A09-9F78-75AE900B6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FB1830E-D7C5-415D-B455-CF136FC2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9747B37-677C-4490-B78D-BEFCA0E7B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8494392-AE2C-497A-A194-0877E529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4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4552CB-2298-46D9-B8AB-F4B8A098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3F9A7F4-9853-47B5-9218-C21393530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27F95EA-B546-40E5-955E-973EA04C5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FFFF830-B83E-470D-9903-33FD1DB39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4C71D2B-DD87-4F95-AE17-6A2EC1C18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>
            <a:hlinkClick r:id="rId16"/>
            <a:extLst>
              <a:ext uri="{FF2B5EF4-FFF2-40B4-BE49-F238E27FC236}">
                <a16:creationId xmlns="" xmlns:a16="http://schemas.microsoft.com/office/drawing/2014/main" id="{47B89673-269B-483F-B129-9D3CE40FFEE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5516" y="45855"/>
            <a:ext cx="56832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31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74552CB-2298-46D9-B8AB-F4B8A098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3F9A7F4-9853-47B5-9218-C21393530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27F95EA-B546-40E5-955E-973EA04C5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25256-EB4B-4638-A26A-2DFE18B0AE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FFFF830-B83E-470D-9903-33FD1DB39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4C71D2B-DD87-4F95-AE17-6A2EC1C18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4A817-2A67-4288-9E7B-92C4DDD59B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>
            <a:hlinkClick r:id="rId16"/>
            <a:extLst>
              <a:ext uri="{FF2B5EF4-FFF2-40B4-BE49-F238E27FC236}">
                <a16:creationId xmlns="" xmlns:a16="http://schemas.microsoft.com/office/drawing/2014/main" id="{47B89673-269B-483F-B129-9D3CE40FFEE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5516" y="45855"/>
            <a:ext cx="56832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59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png"/><Relationship Id="rId7" Type="http://schemas.openxmlformats.org/officeDocument/2006/relationships/image" Target="../media/image1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8.png"/><Relationship Id="rId7" Type="http://schemas.openxmlformats.org/officeDocument/2006/relationships/image" Target="../media/image2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791570" y="260236"/>
            <a:ext cx="7670042" cy="646986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образовательное 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Билингвальный детский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№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303»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Ново-Савиновского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города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Казани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id="{BEF1700D-8834-4889-9306-C3786535A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024" y="2241643"/>
            <a:ext cx="5643352" cy="23747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>
            <a:noAutofit/>
          </a:bodyPr>
          <a:lstStyle/>
          <a:p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ОПЫТ РАБОТЫ </a:t>
            </a:r>
            <a:b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3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ПЕДАГОГА – ПСИХОЛОГА ПО ПАТРИОТИЧЕСКОМУ ВОСПИТАНИЮ В ДОУ</a:t>
            </a:r>
            <a:endParaRPr lang="ru-RU" sz="3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06471" y="5484158"/>
            <a:ext cx="4640239" cy="919401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Яруллина Лилия Тагировна – педагог-психолог МБДОУ «Билингвальный детский сад №303»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81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1" y="1529792"/>
            <a:ext cx="6054664" cy="4157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071" y="2346321"/>
            <a:ext cx="3215929" cy="46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334224"/>
            <a:ext cx="2824025" cy="18612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8" b="4468"/>
          <a:stretch/>
        </p:blipFill>
        <p:spPr>
          <a:xfrm>
            <a:off x="2717957" y="4789921"/>
            <a:ext cx="3708086" cy="18626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55" y="1334227"/>
            <a:ext cx="3171523" cy="186128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60" y="1334223"/>
            <a:ext cx="2481720" cy="186129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4789921"/>
            <a:ext cx="2402006" cy="18015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0" r="1486"/>
          <a:stretch/>
        </p:blipFill>
        <p:spPr>
          <a:xfrm>
            <a:off x="6564572" y="4814240"/>
            <a:ext cx="2402006" cy="18166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389979" y="3124003"/>
            <a:ext cx="6293711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Патриотическое воспитание ребенка –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это основа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формирования будущего гражданина</a:t>
            </a:r>
            <a:endParaRPr lang="ru-RU" sz="36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29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64" y="4236682"/>
            <a:ext cx="4540823" cy="248483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4"/>
          <a:stretch/>
        </p:blipFill>
        <p:spPr>
          <a:xfrm>
            <a:off x="4688260" y="1281085"/>
            <a:ext cx="3780430" cy="27723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86"/>
          <a:stretch/>
        </p:blipFill>
        <p:spPr>
          <a:xfrm>
            <a:off x="0" y="3137528"/>
            <a:ext cx="4463614" cy="38091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78" y="1281085"/>
            <a:ext cx="3548418" cy="192863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935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990434" y="1740093"/>
            <a:ext cx="5785076" cy="369331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ru-RU" altLang="zh-CN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становления основ патриотического сознания детей, возможности позитивной социализации ребенка, его всестороннего личностного, морально – нравственного и познавательного развития , развития инициативы и творческих способностей на основе соответствующих дошкольному возрасту видов деятельности</a:t>
            </a:r>
            <a:endParaRPr lang="ru-RU" altLang="zh-CN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组合 284"/>
          <p:cNvGrpSpPr/>
          <p:nvPr/>
        </p:nvGrpSpPr>
        <p:grpSpPr>
          <a:xfrm rot="5400000">
            <a:off x="657934" y="2285267"/>
            <a:ext cx="2062029" cy="2602971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60375" y="3195866"/>
            <a:ext cx="1844391" cy="781771"/>
          </a:xfrm>
          <a:prstGeom prst="rect">
            <a:avLst/>
          </a:prstGeom>
          <a:noFill/>
        </p:spPr>
        <p:txBody>
          <a:bodyPr wrap="none" lIns="103652" tIns="51825" rIns="103652" bIns="51825" rtlCol="0">
            <a:spAutoFit/>
          </a:bodyPr>
          <a:lstStyle/>
          <a:p>
            <a:r>
              <a:rPr lang="ru-RU" altLang="zh-CN" sz="4400" b="1" dirty="0" smtClean="0">
                <a:solidFill>
                  <a:schemeClr val="accent3">
                    <a:lumMod val="75000"/>
                  </a:schemeClr>
                </a:solidFill>
                <a:latin typeface="微软雅黑"/>
                <a:ea typeface="微软雅黑"/>
              </a:rPr>
              <a:t>ЦЕЛЬ</a:t>
            </a:r>
            <a:endParaRPr lang="zh-CN" altLang="en-US" sz="4400" b="1" dirty="0">
              <a:solidFill>
                <a:schemeClr val="accent3">
                  <a:lumMod val="75000"/>
                </a:schemeClr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48887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sp>
        <p:nvSpPr>
          <p:cNvPr id="717" name="Google Shape;717;p42"/>
          <p:cNvSpPr txBox="1">
            <a:spLocks noGrp="1"/>
          </p:cNvSpPr>
          <p:nvPr>
            <p:ph type="sldNum" idx="12"/>
          </p:nvPr>
        </p:nvSpPr>
        <p:spPr>
          <a:xfrm>
            <a:off x="7618000" y="6182000"/>
            <a:ext cx="14874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718" name="Google Shape;718;p42"/>
          <p:cNvGrpSpPr/>
          <p:nvPr/>
        </p:nvGrpSpPr>
        <p:grpSpPr>
          <a:xfrm>
            <a:off x="252947" y="2066556"/>
            <a:ext cx="3164816" cy="3793635"/>
            <a:chOff x="3778727" y="4460423"/>
            <a:chExt cx="720160" cy="647437"/>
          </a:xfrm>
        </p:grpSpPr>
        <p:sp>
          <p:nvSpPr>
            <p:cNvPr id="719" name="Google Shape;719;p42"/>
            <p:cNvSpPr/>
            <p:nvPr/>
          </p:nvSpPr>
          <p:spPr>
            <a:xfrm>
              <a:off x="3957011" y="4902228"/>
              <a:ext cx="364723" cy="110621"/>
            </a:xfrm>
            <a:custGeom>
              <a:avLst/>
              <a:gdLst/>
              <a:ahLst/>
              <a:cxnLst/>
              <a:rect l="l" t="t" r="r" b="b"/>
              <a:pathLst>
                <a:path w="640" h="194" extrusionOk="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ru-RU" b="1" dirty="0" smtClean="0">
                  <a:solidFill>
                    <a:schemeClr val="lt1"/>
                  </a:solidFill>
                  <a:latin typeface="Bahnschrift Condensed" pitchFamily="34" charset="0"/>
                  <a:ea typeface="Roboto Condensed"/>
                  <a:cs typeface="Roboto Condensed"/>
                  <a:sym typeface="Roboto Condensed"/>
                </a:rPr>
                <a:t>ПОДДЕРЖКА</a:t>
              </a:r>
              <a:endParaRPr b="1" i="0" u="none" strike="noStrike" cap="none" dirty="0">
                <a:solidFill>
                  <a:schemeClr val="lt1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4002092" y="4999728"/>
              <a:ext cx="275015" cy="108132"/>
            </a:xfrm>
            <a:custGeom>
              <a:avLst/>
              <a:gdLst/>
              <a:ahLst/>
              <a:cxnLst/>
              <a:rect l="l" t="t" r="r" b="b"/>
              <a:pathLst>
                <a:path w="483" h="190" extrusionOk="0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ru-RU" b="1" dirty="0" smtClean="0">
                  <a:solidFill>
                    <a:schemeClr val="lt1"/>
                  </a:solidFill>
                  <a:latin typeface="Bahnschrift Condensed" pitchFamily="34" charset="0"/>
                  <a:ea typeface="Roboto Condensed"/>
                  <a:cs typeface="Roboto Condensed"/>
                  <a:sym typeface="Roboto Condensed"/>
                </a:rPr>
                <a:t>ЗАЩИТА</a:t>
              </a:r>
              <a:endParaRPr b="1" i="0" u="none" strike="noStrike" cap="none" dirty="0">
                <a:solidFill>
                  <a:schemeClr val="lt1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3780312" y="4519013"/>
              <a:ext cx="718575" cy="115145"/>
            </a:xfrm>
            <a:custGeom>
              <a:avLst/>
              <a:gdLst/>
              <a:ahLst/>
              <a:cxnLst/>
              <a:rect l="l" t="t" r="r" b="b"/>
              <a:pathLst>
                <a:path w="1261" h="202" extrusionOk="0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ru-RU" b="1" dirty="0" smtClean="0">
                  <a:solidFill>
                    <a:schemeClr val="lt1"/>
                  </a:solidFill>
                  <a:latin typeface="Bahnschrift Condensed" pitchFamily="34" charset="0"/>
                  <a:ea typeface="Roboto Condensed"/>
                  <a:cs typeface="Roboto Condensed"/>
                  <a:sym typeface="Roboto Condensed"/>
                </a:rPr>
                <a:t>УВАЖЕНИЕ </a:t>
              </a:r>
              <a:endParaRPr b="1" i="0" u="none" strike="noStrike" cap="none" dirty="0">
                <a:solidFill>
                  <a:schemeClr val="lt1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22" name="Google Shape;722;p42"/>
            <p:cNvSpPr/>
            <p:nvPr/>
          </p:nvSpPr>
          <p:spPr>
            <a:xfrm>
              <a:off x="3868662" y="4710395"/>
              <a:ext cx="541875" cy="112657"/>
            </a:xfrm>
            <a:custGeom>
              <a:avLst/>
              <a:gdLst/>
              <a:ahLst/>
              <a:cxnLst/>
              <a:rect l="l" t="t" r="r" b="b"/>
              <a:pathLst>
                <a:path w="951" h="198" extrusionOk="0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ru-RU" b="1" dirty="0" smtClean="0">
                  <a:solidFill>
                    <a:schemeClr val="lt1"/>
                  </a:solidFill>
                  <a:latin typeface="Bahnschrift Condensed" pitchFamily="34" charset="0"/>
                  <a:ea typeface="Roboto Condensed"/>
                  <a:cs typeface="Roboto Condensed"/>
                  <a:sym typeface="Roboto Condensed"/>
                </a:rPr>
                <a:t>ИНИЦИАТИВА</a:t>
              </a:r>
              <a:endParaRPr b="1" i="0" u="none" strike="noStrike" cap="none" dirty="0">
                <a:solidFill>
                  <a:schemeClr val="lt1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23" name="Google Shape;723;p42"/>
            <p:cNvSpPr/>
            <p:nvPr/>
          </p:nvSpPr>
          <p:spPr>
            <a:xfrm>
              <a:off x="3824940" y="4614704"/>
              <a:ext cx="629543" cy="114014"/>
            </a:xfrm>
            <a:custGeom>
              <a:avLst/>
              <a:gdLst/>
              <a:ahLst/>
              <a:cxnLst/>
              <a:rect l="l" t="t" r="r" b="b"/>
              <a:pathLst>
                <a:path w="1105" h="200" extrusionOk="0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ru-RU" b="1" dirty="0" smtClean="0">
                  <a:solidFill>
                    <a:schemeClr val="lt1"/>
                  </a:solidFill>
                  <a:latin typeface="Bahnschrift Condensed" pitchFamily="34" charset="0"/>
                  <a:ea typeface="Roboto Condensed"/>
                  <a:cs typeface="Roboto Condensed"/>
                  <a:sym typeface="Roboto Condensed"/>
                </a:rPr>
                <a:t>ОБРАЗОВАНИЕ</a:t>
              </a:r>
              <a:endParaRPr b="1" i="0" u="none" strike="noStrike" cap="none" dirty="0">
                <a:solidFill>
                  <a:schemeClr val="lt1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24" name="Google Shape;724;p42"/>
            <p:cNvSpPr/>
            <p:nvPr/>
          </p:nvSpPr>
          <p:spPr>
            <a:xfrm>
              <a:off x="3912610" y="4806085"/>
              <a:ext cx="453525" cy="112204"/>
            </a:xfrm>
            <a:custGeom>
              <a:avLst/>
              <a:gdLst/>
              <a:ahLst/>
              <a:cxnLst/>
              <a:rect l="l" t="t" r="r" b="b"/>
              <a:pathLst>
                <a:path w="796" h="197" extrusionOk="0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lvl="0" algn="ctr">
                <a:buClr>
                  <a:schemeClr val="dk1"/>
                </a:buClr>
                <a:buSzPts val="1400"/>
              </a:pPr>
              <a:r>
                <a:rPr lang="ru-RU" b="1" dirty="0" smtClean="0">
                  <a:solidFill>
                    <a:srgbClr val="FFFFFF"/>
                  </a:solidFill>
                  <a:latin typeface="Bahnschrift Condensed" pitchFamily="34" charset="0"/>
                  <a:ea typeface="Roboto Condensed"/>
                  <a:cs typeface="Roboto Condensed"/>
                  <a:sym typeface="Roboto Condensed"/>
                </a:rPr>
                <a:t>РАЗНООБРАЗИЕ</a:t>
              </a:r>
              <a:endParaRPr sz="1200" b="1" i="0" u="none" strike="noStrike" cap="none" dirty="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cxnSp>
        <p:nvCxnSpPr>
          <p:cNvPr id="726" name="Google Shape;726;p42"/>
          <p:cNvCxnSpPr/>
          <p:nvPr/>
        </p:nvCxnSpPr>
        <p:spPr>
          <a:xfrm>
            <a:off x="3458146" y="2777851"/>
            <a:ext cx="927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7" name="Google Shape;727;p42"/>
          <p:cNvSpPr txBox="1"/>
          <p:nvPr/>
        </p:nvSpPr>
        <p:spPr>
          <a:xfrm>
            <a:off x="4499992" y="2576651"/>
            <a:ext cx="3528392" cy="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К человеческому достоинству детей</a:t>
            </a:r>
            <a:endParaRPr sz="2000" dirty="0">
              <a:solidFill>
                <a:srgbClr val="002060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28" name="Google Shape;728;p42"/>
          <p:cNvCxnSpPr/>
          <p:nvPr/>
        </p:nvCxnSpPr>
        <p:spPr>
          <a:xfrm>
            <a:off x="3321646" y="3341081"/>
            <a:ext cx="10635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9" name="Google Shape;729;p42"/>
          <p:cNvSpPr txBox="1"/>
          <p:nvPr/>
        </p:nvSpPr>
        <p:spPr>
          <a:xfrm>
            <a:off x="4499992" y="3154904"/>
            <a:ext cx="3528392" cy="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Д</a:t>
            </a:r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оступность образовательной среды</a:t>
            </a:r>
            <a:endParaRPr sz="2000" dirty="0">
              <a:solidFill>
                <a:srgbClr val="002060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30" name="Google Shape;730;p42"/>
          <p:cNvCxnSpPr/>
          <p:nvPr/>
        </p:nvCxnSpPr>
        <p:spPr>
          <a:xfrm>
            <a:off x="3127546" y="3901476"/>
            <a:ext cx="1257600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1" name="Google Shape;731;p42"/>
          <p:cNvSpPr txBox="1"/>
          <p:nvPr/>
        </p:nvSpPr>
        <p:spPr>
          <a:xfrm>
            <a:off x="4499991" y="3727409"/>
            <a:ext cx="3988915" cy="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Поддержка инициативы и самостоятельности</a:t>
            </a:r>
            <a:endParaRPr sz="2000" dirty="0">
              <a:solidFill>
                <a:srgbClr val="002060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32" name="Google Shape;732;p42"/>
          <p:cNvCxnSpPr/>
          <p:nvPr/>
        </p:nvCxnSpPr>
        <p:spPr>
          <a:xfrm>
            <a:off x="2962246" y="4467561"/>
            <a:ext cx="14229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3" name="Google Shape;733;p42"/>
          <p:cNvSpPr txBox="1"/>
          <p:nvPr/>
        </p:nvSpPr>
        <p:spPr>
          <a:xfrm>
            <a:off x="4507264" y="4252893"/>
            <a:ext cx="3528392" cy="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Форм и методов работы с детьми</a:t>
            </a:r>
            <a:endParaRPr sz="2000" dirty="0">
              <a:solidFill>
                <a:schemeClr val="dk2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34" name="Google Shape;734;p42"/>
          <p:cNvCxnSpPr/>
          <p:nvPr/>
        </p:nvCxnSpPr>
        <p:spPr>
          <a:xfrm>
            <a:off x="2782546" y="5005267"/>
            <a:ext cx="16026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5" name="Google Shape;735;p42"/>
          <p:cNvSpPr txBox="1"/>
          <p:nvPr/>
        </p:nvSpPr>
        <p:spPr>
          <a:xfrm>
            <a:off x="4521696" y="4804067"/>
            <a:ext cx="3506688" cy="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Семьи, педагогов, сверстников</a:t>
            </a:r>
            <a:endParaRPr sz="2000" dirty="0">
              <a:solidFill>
                <a:srgbClr val="002060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36" name="Google Shape;736;p42"/>
          <p:cNvCxnSpPr/>
          <p:nvPr/>
        </p:nvCxnSpPr>
        <p:spPr>
          <a:xfrm>
            <a:off x="2555776" y="5555208"/>
            <a:ext cx="182937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7" name="Google Shape;737;p42"/>
          <p:cNvSpPr txBox="1"/>
          <p:nvPr/>
        </p:nvSpPr>
        <p:spPr>
          <a:xfrm>
            <a:off x="4528984" y="5354008"/>
            <a:ext cx="3499400" cy="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Детей от всех форм насилия</a:t>
            </a:r>
          </a:p>
        </p:txBody>
      </p:sp>
      <p:sp>
        <p:nvSpPr>
          <p:cNvPr id="30" name="Google Shape;720;p42"/>
          <p:cNvSpPr/>
          <p:nvPr/>
        </p:nvSpPr>
        <p:spPr>
          <a:xfrm>
            <a:off x="1417690" y="5789397"/>
            <a:ext cx="815680" cy="633596"/>
          </a:xfrm>
          <a:custGeom>
            <a:avLst/>
            <a:gdLst/>
            <a:ahLst/>
            <a:cxnLst/>
            <a:rect l="l" t="t" r="r" b="b"/>
            <a:pathLst>
              <a:path w="483" h="190" extrusionOk="0">
                <a:moveTo>
                  <a:pt x="0" y="0"/>
                </a:moveTo>
                <a:cubicBezTo>
                  <a:pt x="61" y="125"/>
                  <a:pt x="61" y="125"/>
                  <a:pt x="61" y="125"/>
                </a:cubicBezTo>
                <a:cubicBezTo>
                  <a:pt x="62" y="126"/>
                  <a:pt x="62" y="127"/>
                  <a:pt x="63" y="128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93" y="170"/>
                  <a:pt x="162" y="190"/>
                  <a:pt x="241" y="190"/>
                </a:cubicBezTo>
                <a:cubicBezTo>
                  <a:pt x="320" y="190"/>
                  <a:pt x="389" y="170"/>
                  <a:pt x="412" y="144"/>
                </a:cubicBezTo>
                <a:cubicBezTo>
                  <a:pt x="420" y="128"/>
                  <a:pt x="420" y="128"/>
                  <a:pt x="420" y="128"/>
                </a:cubicBezTo>
                <a:cubicBezTo>
                  <a:pt x="421" y="127"/>
                  <a:pt x="421" y="126"/>
                  <a:pt x="421" y="125"/>
                </a:cubicBezTo>
                <a:cubicBezTo>
                  <a:pt x="483" y="0"/>
                  <a:pt x="483" y="0"/>
                  <a:pt x="483" y="0"/>
                </a:cubicBezTo>
                <a:cubicBezTo>
                  <a:pt x="437" y="26"/>
                  <a:pt x="338" y="41"/>
                  <a:pt x="241" y="41"/>
                </a:cubicBezTo>
                <a:cubicBezTo>
                  <a:pt x="144" y="41"/>
                  <a:pt x="45" y="26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ru-RU" b="1" dirty="0" smtClean="0">
                <a:solidFill>
                  <a:schemeClr val="lt1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ВЫБОР</a:t>
            </a:r>
            <a:endParaRPr b="1" i="0" u="none" strike="noStrike" cap="none" dirty="0">
              <a:solidFill>
                <a:schemeClr val="lt1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31" name="Google Shape;736;p42"/>
          <p:cNvCxnSpPr/>
          <p:nvPr/>
        </p:nvCxnSpPr>
        <p:spPr>
          <a:xfrm>
            <a:off x="2312382" y="6074288"/>
            <a:ext cx="2072764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" name="Google Shape;737;p42"/>
          <p:cNvSpPr txBox="1"/>
          <p:nvPr/>
        </p:nvSpPr>
        <p:spPr>
          <a:xfrm>
            <a:off x="4528983" y="5922080"/>
            <a:ext cx="3166257" cy="38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sz="2000" dirty="0" smtClean="0">
                <a:solidFill>
                  <a:srgbClr val="002060"/>
                </a:solidFill>
                <a:latin typeface="Bahnschrift Condensed" pitchFamily="34" charset="0"/>
                <a:ea typeface="Roboto Condensed"/>
                <a:cs typeface="Roboto Condensed"/>
                <a:sym typeface="Roboto Condensed"/>
              </a:rPr>
              <a:t>Возможность выбора за детьми</a:t>
            </a:r>
            <a:endParaRPr sz="2000" dirty="0">
              <a:solidFill>
                <a:srgbClr val="002060"/>
              </a:solidFill>
              <a:latin typeface="Bahnschrift Condensed" pitchFamily="34" charset="0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" y="0"/>
            <a:ext cx="7683690" cy="1529792"/>
          </a:xfrm>
          <a:prstGeom prst="rect">
            <a:avLst/>
          </a:prstGeom>
        </p:spPr>
      </p:pic>
      <p:sp>
        <p:nvSpPr>
          <p:cNvPr id="37" name="Скругленный прямоугольник 36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</p:spTree>
    <p:extLst>
      <p:ext uri="{BB962C8B-B14F-4D97-AF65-F5344CB8AC3E}">
        <p14:creationId xmlns:p14="http://schemas.microsoft.com/office/powerpoint/2010/main" val="202704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0573" y="1996402"/>
            <a:ext cx="4948386" cy="371129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3"/>
          <a:stretch/>
        </p:blipFill>
        <p:spPr>
          <a:xfrm>
            <a:off x="4421874" y="1121410"/>
            <a:ext cx="4407539" cy="25808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8"/>
          <a:stretch/>
        </p:blipFill>
        <p:spPr>
          <a:xfrm>
            <a:off x="4421874" y="3852047"/>
            <a:ext cx="4408226" cy="276665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753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9"/>
          <a:stretch/>
        </p:blipFill>
        <p:spPr>
          <a:xfrm>
            <a:off x="422626" y="1789099"/>
            <a:ext cx="8298747" cy="449010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725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" name="Group 27"/>
          <p:cNvGrpSpPr/>
          <p:nvPr/>
        </p:nvGrpSpPr>
        <p:grpSpPr>
          <a:xfrm>
            <a:off x="2992017" y="1879893"/>
            <a:ext cx="3159966" cy="1534529"/>
            <a:chOff x="4317594" y="1758950"/>
            <a:chExt cx="3159966" cy="1534529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4317594" y="1758950"/>
              <a:ext cx="3159966" cy="1534529"/>
            </a:xfrm>
            <a:custGeom>
              <a:avLst/>
              <a:gdLst>
                <a:gd name="T0" fmla="*/ 735 w 735"/>
                <a:gd name="T1" fmla="*/ 3 h 356"/>
                <a:gd name="T2" fmla="*/ 235 w 735"/>
                <a:gd name="T3" fmla="*/ 3 h 356"/>
                <a:gd name="T4" fmla="*/ 235 w 735"/>
                <a:gd name="T5" fmla="*/ 70 h 356"/>
                <a:gd name="T6" fmla="*/ 118 w 735"/>
                <a:gd name="T7" fmla="*/ 0 h 356"/>
                <a:gd name="T8" fmla="*/ 4 w 735"/>
                <a:gd name="T9" fmla="*/ 36 h 356"/>
                <a:gd name="T10" fmla="*/ 27 w 735"/>
                <a:gd name="T11" fmla="*/ 94 h 356"/>
                <a:gd name="T12" fmla="*/ 102 w 735"/>
                <a:gd name="T13" fmla="*/ 66 h 356"/>
                <a:gd name="T14" fmla="*/ 159 w 735"/>
                <a:gd name="T15" fmla="*/ 117 h 356"/>
                <a:gd name="T16" fmla="*/ 45 w 735"/>
                <a:gd name="T17" fmla="*/ 266 h 356"/>
                <a:gd name="T18" fmla="*/ 0 w 735"/>
                <a:gd name="T19" fmla="*/ 307 h 356"/>
                <a:gd name="T20" fmla="*/ 0 w 735"/>
                <a:gd name="T21" fmla="*/ 356 h 356"/>
                <a:gd name="T22" fmla="*/ 248 w 735"/>
                <a:gd name="T23" fmla="*/ 356 h 356"/>
                <a:gd name="T24" fmla="*/ 248 w 735"/>
                <a:gd name="T25" fmla="*/ 355 h 356"/>
                <a:gd name="T26" fmla="*/ 735 w 735"/>
                <a:gd name="T27" fmla="*/ 355 h 356"/>
                <a:gd name="T28" fmla="*/ 735 w 735"/>
                <a:gd name="T29" fmla="*/ 3 h 356"/>
                <a:gd name="T30" fmla="*/ 116 w 735"/>
                <a:gd name="T31" fmla="*/ 288 h 356"/>
                <a:gd name="T32" fmla="*/ 148 w 735"/>
                <a:gd name="T33" fmla="*/ 261 h 356"/>
                <a:gd name="T34" fmla="*/ 235 w 735"/>
                <a:gd name="T35" fmla="*/ 149 h 356"/>
                <a:gd name="T36" fmla="*/ 235 w 735"/>
                <a:gd name="T37" fmla="*/ 289 h 356"/>
                <a:gd name="T38" fmla="*/ 116 w 735"/>
                <a:gd name="T39" fmla="*/ 289 h 356"/>
                <a:gd name="T40" fmla="*/ 116 w 735"/>
                <a:gd name="T41" fmla="*/ 28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5" h="356">
                  <a:moveTo>
                    <a:pt x="735" y="3"/>
                  </a:moveTo>
                  <a:cubicBezTo>
                    <a:pt x="235" y="3"/>
                    <a:pt x="235" y="3"/>
                    <a:pt x="235" y="3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20" y="28"/>
                    <a:pt x="180" y="0"/>
                    <a:pt x="118" y="0"/>
                  </a:cubicBezTo>
                  <a:cubicBezTo>
                    <a:pt x="71" y="0"/>
                    <a:pt x="30" y="16"/>
                    <a:pt x="4" y="36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46" y="81"/>
                    <a:pt x="72" y="66"/>
                    <a:pt x="102" y="66"/>
                  </a:cubicBezTo>
                  <a:cubicBezTo>
                    <a:pt x="143" y="66"/>
                    <a:pt x="159" y="88"/>
                    <a:pt x="159" y="117"/>
                  </a:cubicBezTo>
                  <a:cubicBezTo>
                    <a:pt x="159" y="158"/>
                    <a:pt x="122" y="197"/>
                    <a:pt x="45" y="266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248" y="356"/>
                    <a:pt x="248" y="356"/>
                    <a:pt x="248" y="356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735" y="355"/>
                    <a:pt x="735" y="355"/>
                    <a:pt x="735" y="355"/>
                  </a:cubicBezTo>
                  <a:lnTo>
                    <a:pt x="735" y="3"/>
                  </a:lnTo>
                  <a:close/>
                  <a:moveTo>
                    <a:pt x="116" y="288"/>
                  </a:moveTo>
                  <a:cubicBezTo>
                    <a:pt x="148" y="261"/>
                    <a:pt x="148" y="261"/>
                    <a:pt x="148" y="261"/>
                  </a:cubicBezTo>
                  <a:cubicBezTo>
                    <a:pt x="187" y="226"/>
                    <a:pt x="221" y="190"/>
                    <a:pt x="235" y="149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116" y="289"/>
                    <a:pt x="116" y="289"/>
                    <a:pt x="116" y="289"/>
                  </a:cubicBezTo>
                  <a:lnTo>
                    <a:pt x="116" y="288"/>
                  </a:lnTo>
                  <a:close/>
                </a:path>
              </a:pathLst>
            </a:custGeom>
            <a:solidFill>
              <a:srgbClr val="1B6A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sp>
          <p:nvSpPr>
            <p:cNvPr id="8" name="Rectangle 24"/>
            <p:cNvSpPr/>
            <p:nvPr/>
          </p:nvSpPr>
          <p:spPr>
            <a:xfrm>
              <a:off x="5050608" y="1772194"/>
              <a:ext cx="2394131" cy="1515600"/>
            </a:xfrm>
            <a:prstGeom prst="rect">
              <a:avLst/>
            </a:prstGeom>
            <a:solidFill>
              <a:srgbClr val="1B6AA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5"/>
          <p:cNvSpPr>
            <a:spLocks/>
          </p:cNvSpPr>
          <p:nvPr/>
        </p:nvSpPr>
        <p:spPr bwMode="auto">
          <a:xfrm>
            <a:off x="-14286" y="1897547"/>
            <a:ext cx="2838152" cy="1516347"/>
          </a:xfrm>
          <a:custGeom>
            <a:avLst/>
            <a:gdLst>
              <a:gd name="T0" fmla="*/ 378 w 1561"/>
              <a:gd name="T1" fmla="*/ 0 h 834"/>
              <a:gd name="T2" fmla="*/ 378 w 1561"/>
              <a:gd name="T3" fmla="*/ 0 h 834"/>
              <a:gd name="T4" fmla="*/ 220 w 1561"/>
              <a:gd name="T5" fmla="*/ 0 h 834"/>
              <a:gd name="T6" fmla="*/ 0 w 1561"/>
              <a:gd name="T7" fmla="*/ 104 h 834"/>
              <a:gd name="T8" fmla="*/ 31 w 1561"/>
              <a:gd name="T9" fmla="*/ 249 h 834"/>
              <a:gd name="T10" fmla="*/ 189 w 1561"/>
              <a:gd name="T11" fmla="*/ 173 h 834"/>
              <a:gd name="T12" fmla="*/ 192 w 1561"/>
              <a:gd name="T13" fmla="*/ 173 h 834"/>
              <a:gd name="T14" fmla="*/ 192 w 1561"/>
              <a:gd name="T15" fmla="*/ 834 h 834"/>
              <a:gd name="T16" fmla="*/ 378 w 1561"/>
              <a:gd name="T17" fmla="*/ 834 h 834"/>
              <a:gd name="T18" fmla="*/ 378 w 1561"/>
              <a:gd name="T19" fmla="*/ 834 h 834"/>
              <a:gd name="T20" fmla="*/ 1561 w 1561"/>
              <a:gd name="T21" fmla="*/ 834 h 834"/>
              <a:gd name="T22" fmla="*/ 1561 w 1561"/>
              <a:gd name="T23" fmla="*/ 0 h 834"/>
              <a:gd name="T24" fmla="*/ 378 w 1561"/>
              <a:gd name="T25" fmla="*/ 0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61" h="834">
                <a:moveTo>
                  <a:pt x="378" y="0"/>
                </a:moveTo>
                <a:lnTo>
                  <a:pt x="378" y="0"/>
                </a:lnTo>
                <a:lnTo>
                  <a:pt x="220" y="0"/>
                </a:lnTo>
                <a:lnTo>
                  <a:pt x="0" y="104"/>
                </a:lnTo>
                <a:lnTo>
                  <a:pt x="31" y="249"/>
                </a:lnTo>
                <a:lnTo>
                  <a:pt x="189" y="173"/>
                </a:lnTo>
                <a:lnTo>
                  <a:pt x="192" y="173"/>
                </a:lnTo>
                <a:lnTo>
                  <a:pt x="192" y="834"/>
                </a:lnTo>
                <a:lnTo>
                  <a:pt x="378" y="834"/>
                </a:lnTo>
                <a:lnTo>
                  <a:pt x="378" y="834"/>
                </a:lnTo>
                <a:lnTo>
                  <a:pt x="1561" y="834"/>
                </a:lnTo>
                <a:lnTo>
                  <a:pt x="1561" y="0"/>
                </a:lnTo>
                <a:lnTo>
                  <a:pt x="378" y="0"/>
                </a:lnTo>
                <a:close/>
              </a:path>
            </a:pathLst>
          </a:custGeom>
          <a:solidFill>
            <a:srgbClr val="84CBC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257586" y="1897547"/>
            <a:ext cx="2818152" cy="1519984"/>
          </a:xfrm>
          <a:custGeom>
            <a:avLst/>
            <a:gdLst>
              <a:gd name="T0" fmla="*/ 154 w 655"/>
              <a:gd name="T1" fmla="*/ 0 h 353"/>
              <a:gd name="T2" fmla="*/ 154 w 655"/>
              <a:gd name="T3" fmla="*/ 4 h 353"/>
              <a:gd name="T4" fmla="*/ 117 w 655"/>
              <a:gd name="T5" fmla="*/ 0 h 353"/>
              <a:gd name="T6" fmla="*/ 11 w 655"/>
              <a:gd name="T7" fmla="*/ 25 h 353"/>
              <a:gd name="T8" fmla="*/ 27 w 655"/>
              <a:gd name="T9" fmla="*/ 83 h 353"/>
              <a:gd name="T10" fmla="*/ 98 w 655"/>
              <a:gd name="T11" fmla="*/ 63 h 353"/>
              <a:gd name="T12" fmla="*/ 149 w 655"/>
              <a:gd name="T13" fmla="*/ 98 h 353"/>
              <a:gd name="T14" fmla="*/ 88 w 655"/>
              <a:gd name="T15" fmla="*/ 138 h 353"/>
              <a:gd name="T16" fmla="*/ 57 w 655"/>
              <a:gd name="T17" fmla="*/ 138 h 353"/>
              <a:gd name="T18" fmla="*/ 57 w 655"/>
              <a:gd name="T19" fmla="*/ 195 h 353"/>
              <a:gd name="T20" fmla="*/ 90 w 655"/>
              <a:gd name="T21" fmla="*/ 195 h 353"/>
              <a:gd name="T22" fmla="*/ 154 w 655"/>
              <a:gd name="T23" fmla="*/ 226 h 353"/>
              <a:gd name="T24" fmla="*/ 154 w 655"/>
              <a:gd name="T25" fmla="*/ 262 h 353"/>
              <a:gd name="T26" fmla="*/ 96 w 655"/>
              <a:gd name="T27" fmla="*/ 290 h 353"/>
              <a:gd name="T28" fmla="*/ 16 w 655"/>
              <a:gd name="T29" fmla="*/ 269 h 353"/>
              <a:gd name="T30" fmla="*/ 0 w 655"/>
              <a:gd name="T31" fmla="*/ 329 h 353"/>
              <a:gd name="T32" fmla="*/ 101 w 655"/>
              <a:gd name="T33" fmla="*/ 353 h 353"/>
              <a:gd name="T34" fmla="*/ 154 w 655"/>
              <a:gd name="T35" fmla="*/ 346 h 353"/>
              <a:gd name="T36" fmla="*/ 154 w 655"/>
              <a:gd name="T37" fmla="*/ 352 h 353"/>
              <a:gd name="T38" fmla="*/ 655 w 655"/>
              <a:gd name="T39" fmla="*/ 352 h 353"/>
              <a:gd name="T40" fmla="*/ 655 w 655"/>
              <a:gd name="T41" fmla="*/ 0 h 353"/>
              <a:gd name="T42" fmla="*/ 154 w 655"/>
              <a:gd name="T43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55" h="353">
                <a:moveTo>
                  <a:pt x="154" y="0"/>
                </a:moveTo>
                <a:cubicBezTo>
                  <a:pt x="154" y="4"/>
                  <a:pt x="154" y="4"/>
                  <a:pt x="154" y="4"/>
                </a:cubicBezTo>
                <a:cubicBezTo>
                  <a:pt x="143" y="1"/>
                  <a:pt x="130" y="0"/>
                  <a:pt x="117" y="0"/>
                </a:cubicBezTo>
                <a:cubicBezTo>
                  <a:pt x="72" y="0"/>
                  <a:pt x="31" y="12"/>
                  <a:pt x="11" y="25"/>
                </a:cubicBezTo>
                <a:cubicBezTo>
                  <a:pt x="27" y="83"/>
                  <a:pt x="27" y="83"/>
                  <a:pt x="27" y="83"/>
                </a:cubicBezTo>
                <a:cubicBezTo>
                  <a:pt x="41" y="75"/>
                  <a:pt x="70" y="63"/>
                  <a:pt x="98" y="63"/>
                </a:cubicBezTo>
                <a:cubicBezTo>
                  <a:pt x="132" y="63"/>
                  <a:pt x="149" y="78"/>
                  <a:pt x="149" y="98"/>
                </a:cubicBezTo>
                <a:cubicBezTo>
                  <a:pt x="149" y="127"/>
                  <a:pt x="115" y="138"/>
                  <a:pt x="88" y="138"/>
                </a:cubicBezTo>
                <a:cubicBezTo>
                  <a:pt x="57" y="138"/>
                  <a:pt x="57" y="138"/>
                  <a:pt x="57" y="138"/>
                </a:cubicBezTo>
                <a:cubicBezTo>
                  <a:pt x="57" y="195"/>
                  <a:pt x="57" y="195"/>
                  <a:pt x="57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118" y="195"/>
                  <a:pt x="145" y="205"/>
                  <a:pt x="154" y="226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47" y="278"/>
                  <a:pt x="127" y="290"/>
                  <a:pt x="96" y="290"/>
                </a:cubicBezTo>
                <a:cubicBezTo>
                  <a:pt x="63" y="290"/>
                  <a:pt x="30" y="276"/>
                  <a:pt x="16" y="269"/>
                </a:cubicBezTo>
                <a:cubicBezTo>
                  <a:pt x="0" y="329"/>
                  <a:pt x="0" y="329"/>
                  <a:pt x="0" y="329"/>
                </a:cubicBezTo>
                <a:cubicBezTo>
                  <a:pt x="20" y="341"/>
                  <a:pt x="57" y="353"/>
                  <a:pt x="101" y="353"/>
                </a:cubicBezTo>
                <a:cubicBezTo>
                  <a:pt x="121" y="353"/>
                  <a:pt x="139" y="350"/>
                  <a:pt x="154" y="346"/>
                </a:cubicBezTo>
                <a:cubicBezTo>
                  <a:pt x="154" y="352"/>
                  <a:pt x="154" y="352"/>
                  <a:pt x="154" y="352"/>
                </a:cubicBezTo>
                <a:cubicBezTo>
                  <a:pt x="655" y="352"/>
                  <a:pt x="655" y="352"/>
                  <a:pt x="655" y="352"/>
                </a:cubicBezTo>
                <a:cubicBezTo>
                  <a:pt x="655" y="0"/>
                  <a:pt x="655" y="0"/>
                  <a:pt x="655" y="0"/>
                </a:cubicBezTo>
                <a:lnTo>
                  <a:pt x="154" y="0"/>
                </a:lnTo>
                <a:close/>
              </a:path>
            </a:pathLst>
          </a:custGeom>
          <a:solidFill>
            <a:srgbClr val="F472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1064169" y="4347584"/>
            <a:ext cx="3147240" cy="1516347"/>
          </a:xfrm>
          <a:custGeom>
            <a:avLst/>
            <a:gdLst>
              <a:gd name="T0" fmla="*/ 232 w 732"/>
              <a:gd name="T1" fmla="*/ 0 h 352"/>
              <a:gd name="T2" fmla="*/ 232 w 732"/>
              <a:gd name="T3" fmla="*/ 1 h 352"/>
              <a:gd name="T4" fmla="*/ 132 w 732"/>
              <a:gd name="T5" fmla="*/ 1 h 352"/>
              <a:gd name="T6" fmla="*/ 0 w 732"/>
              <a:gd name="T7" fmla="*/ 214 h 352"/>
              <a:gd name="T8" fmla="*/ 0 w 732"/>
              <a:gd name="T9" fmla="*/ 267 h 352"/>
              <a:gd name="T10" fmla="*/ 155 w 732"/>
              <a:gd name="T11" fmla="*/ 267 h 352"/>
              <a:gd name="T12" fmla="*/ 155 w 732"/>
              <a:gd name="T13" fmla="*/ 351 h 352"/>
              <a:gd name="T14" fmla="*/ 232 w 732"/>
              <a:gd name="T15" fmla="*/ 351 h 352"/>
              <a:gd name="T16" fmla="*/ 232 w 732"/>
              <a:gd name="T17" fmla="*/ 352 h 352"/>
              <a:gd name="T18" fmla="*/ 732 w 732"/>
              <a:gd name="T19" fmla="*/ 352 h 352"/>
              <a:gd name="T20" fmla="*/ 732 w 732"/>
              <a:gd name="T21" fmla="*/ 0 h 352"/>
              <a:gd name="T22" fmla="*/ 232 w 732"/>
              <a:gd name="T23" fmla="*/ 0 h 352"/>
              <a:gd name="T24" fmla="*/ 155 w 732"/>
              <a:gd name="T25" fmla="*/ 129 h 352"/>
              <a:gd name="T26" fmla="*/ 155 w 732"/>
              <a:gd name="T27" fmla="*/ 206 h 352"/>
              <a:gd name="T28" fmla="*/ 76 w 732"/>
              <a:gd name="T29" fmla="*/ 206 h 352"/>
              <a:gd name="T30" fmla="*/ 77 w 732"/>
              <a:gd name="T31" fmla="*/ 205 h 352"/>
              <a:gd name="T32" fmla="*/ 123 w 732"/>
              <a:gd name="T33" fmla="*/ 129 h 352"/>
              <a:gd name="T34" fmla="*/ 156 w 732"/>
              <a:gd name="T35" fmla="*/ 63 h 352"/>
              <a:gd name="T36" fmla="*/ 158 w 732"/>
              <a:gd name="T37" fmla="*/ 63 h 352"/>
              <a:gd name="T38" fmla="*/ 155 w 732"/>
              <a:gd name="T39" fmla="*/ 129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2" h="352">
                <a:moveTo>
                  <a:pt x="232" y="0"/>
                </a:moveTo>
                <a:cubicBezTo>
                  <a:pt x="232" y="1"/>
                  <a:pt x="232" y="1"/>
                  <a:pt x="232" y="1"/>
                </a:cubicBezTo>
                <a:cubicBezTo>
                  <a:pt x="132" y="1"/>
                  <a:pt x="132" y="1"/>
                  <a:pt x="132" y="1"/>
                </a:cubicBezTo>
                <a:cubicBezTo>
                  <a:pt x="0" y="214"/>
                  <a:pt x="0" y="214"/>
                  <a:pt x="0" y="214"/>
                </a:cubicBezTo>
                <a:cubicBezTo>
                  <a:pt x="0" y="267"/>
                  <a:pt x="0" y="267"/>
                  <a:pt x="0" y="267"/>
                </a:cubicBezTo>
                <a:cubicBezTo>
                  <a:pt x="155" y="267"/>
                  <a:pt x="155" y="267"/>
                  <a:pt x="155" y="267"/>
                </a:cubicBezTo>
                <a:cubicBezTo>
                  <a:pt x="155" y="351"/>
                  <a:pt x="155" y="351"/>
                  <a:pt x="155" y="351"/>
                </a:cubicBezTo>
                <a:cubicBezTo>
                  <a:pt x="232" y="351"/>
                  <a:pt x="232" y="351"/>
                  <a:pt x="232" y="351"/>
                </a:cubicBezTo>
                <a:cubicBezTo>
                  <a:pt x="232" y="352"/>
                  <a:pt x="232" y="352"/>
                  <a:pt x="232" y="352"/>
                </a:cubicBezTo>
                <a:cubicBezTo>
                  <a:pt x="732" y="352"/>
                  <a:pt x="732" y="352"/>
                  <a:pt x="732" y="352"/>
                </a:cubicBezTo>
                <a:cubicBezTo>
                  <a:pt x="732" y="0"/>
                  <a:pt x="732" y="0"/>
                  <a:pt x="732" y="0"/>
                </a:cubicBezTo>
                <a:lnTo>
                  <a:pt x="232" y="0"/>
                </a:lnTo>
                <a:close/>
                <a:moveTo>
                  <a:pt x="155" y="129"/>
                </a:moveTo>
                <a:cubicBezTo>
                  <a:pt x="155" y="206"/>
                  <a:pt x="155" y="206"/>
                  <a:pt x="155" y="206"/>
                </a:cubicBezTo>
                <a:cubicBezTo>
                  <a:pt x="76" y="206"/>
                  <a:pt x="76" y="206"/>
                  <a:pt x="76" y="206"/>
                </a:cubicBezTo>
                <a:cubicBezTo>
                  <a:pt x="77" y="205"/>
                  <a:pt x="77" y="205"/>
                  <a:pt x="77" y="205"/>
                </a:cubicBezTo>
                <a:cubicBezTo>
                  <a:pt x="123" y="129"/>
                  <a:pt x="123" y="129"/>
                  <a:pt x="123" y="129"/>
                </a:cubicBezTo>
                <a:cubicBezTo>
                  <a:pt x="135" y="107"/>
                  <a:pt x="145" y="86"/>
                  <a:pt x="156" y="63"/>
                </a:cubicBezTo>
                <a:cubicBezTo>
                  <a:pt x="158" y="63"/>
                  <a:pt x="158" y="63"/>
                  <a:pt x="158" y="63"/>
                </a:cubicBezTo>
                <a:cubicBezTo>
                  <a:pt x="156" y="86"/>
                  <a:pt x="155" y="108"/>
                  <a:pt x="155" y="129"/>
                </a:cubicBezTo>
                <a:close/>
              </a:path>
            </a:pathLst>
          </a:custGeom>
          <a:solidFill>
            <a:srgbClr val="F8D3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grpSp>
        <p:nvGrpSpPr>
          <p:cNvPr id="12" name="Group 29"/>
          <p:cNvGrpSpPr/>
          <p:nvPr/>
        </p:nvGrpSpPr>
        <p:grpSpPr>
          <a:xfrm>
            <a:off x="4663872" y="4322804"/>
            <a:ext cx="3121785" cy="1521427"/>
            <a:chOff x="4336685" y="4071653"/>
            <a:chExt cx="3121785" cy="1521427"/>
          </a:xfrm>
        </p:grpSpPr>
        <p:sp>
          <p:nvSpPr>
            <p:cNvPr id="13" name="Rectangle 28"/>
            <p:cNvSpPr/>
            <p:nvPr/>
          </p:nvSpPr>
          <p:spPr>
            <a:xfrm>
              <a:off x="5042988" y="4081054"/>
              <a:ext cx="2394131" cy="1512026"/>
            </a:xfrm>
            <a:prstGeom prst="rect">
              <a:avLst/>
            </a:prstGeom>
            <a:solidFill>
              <a:srgbClr val="6DAA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336685" y="4071653"/>
              <a:ext cx="3121785" cy="1516347"/>
            </a:xfrm>
            <a:custGeom>
              <a:avLst/>
              <a:gdLst>
                <a:gd name="T0" fmla="*/ 226 w 726"/>
                <a:gd name="T1" fmla="*/ 0 h 352"/>
                <a:gd name="T2" fmla="*/ 226 w 726"/>
                <a:gd name="T3" fmla="*/ 0 h 352"/>
                <a:gd name="T4" fmla="*/ 40 w 726"/>
                <a:gd name="T5" fmla="*/ 0 h 352"/>
                <a:gd name="T6" fmla="*/ 18 w 726"/>
                <a:gd name="T7" fmla="*/ 181 h 352"/>
                <a:gd name="T8" fmla="*/ 64 w 726"/>
                <a:gd name="T9" fmla="*/ 178 h 352"/>
                <a:gd name="T10" fmla="*/ 161 w 726"/>
                <a:gd name="T11" fmla="*/ 236 h 352"/>
                <a:gd name="T12" fmla="*/ 92 w 726"/>
                <a:gd name="T13" fmla="*/ 288 h 352"/>
                <a:gd name="T14" fmla="*/ 14 w 726"/>
                <a:gd name="T15" fmla="*/ 271 h 352"/>
                <a:gd name="T16" fmla="*/ 0 w 726"/>
                <a:gd name="T17" fmla="*/ 332 h 352"/>
                <a:gd name="T18" fmla="*/ 96 w 726"/>
                <a:gd name="T19" fmla="*/ 352 h 352"/>
                <a:gd name="T20" fmla="*/ 226 w 726"/>
                <a:gd name="T21" fmla="*/ 291 h 352"/>
                <a:gd name="T22" fmla="*/ 226 w 726"/>
                <a:gd name="T23" fmla="*/ 352 h 352"/>
                <a:gd name="T24" fmla="*/ 726 w 726"/>
                <a:gd name="T25" fmla="*/ 352 h 352"/>
                <a:gd name="T26" fmla="*/ 726 w 726"/>
                <a:gd name="T27" fmla="*/ 0 h 352"/>
                <a:gd name="T28" fmla="*/ 226 w 726"/>
                <a:gd name="T29" fmla="*/ 0 h 352"/>
                <a:gd name="T30" fmla="*/ 202 w 726"/>
                <a:gd name="T31" fmla="*/ 143 h 352"/>
                <a:gd name="T32" fmla="*/ 111 w 726"/>
                <a:gd name="T33" fmla="*/ 118 h 352"/>
                <a:gd name="T34" fmla="*/ 89 w 726"/>
                <a:gd name="T35" fmla="*/ 119 h 352"/>
                <a:gd name="T36" fmla="*/ 96 w 726"/>
                <a:gd name="T37" fmla="*/ 67 h 352"/>
                <a:gd name="T38" fmla="*/ 226 w 726"/>
                <a:gd name="T39" fmla="*/ 67 h 352"/>
                <a:gd name="T40" fmla="*/ 226 w 726"/>
                <a:gd name="T41" fmla="*/ 166 h 352"/>
                <a:gd name="T42" fmla="*/ 202 w 726"/>
                <a:gd name="T43" fmla="*/ 14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6" h="352">
                  <a:moveTo>
                    <a:pt x="226" y="0"/>
                  </a:moveTo>
                  <a:cubicBezTo>
                    <a:pt x="226" y="0"/>
                    <a:pt x="226" y="0"/>
                    <a:pt x="22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31" y="179"/>
                    <a:pt x="45" y="178"/>
                    <a:pt x="64" y="178"/>
                  </a:cubicBezTo>
                  <a:cubicBezTo>
                    <a:pt x="133" y="178"/>
                    <a:pt x="161" y="200"/>
                    <a:pt x="161" y="236"/>
                  </a:cubicBezTo>
                  <a:cubicBezTo>
                    <a:pt x="161" y="272"/>
                    <a:pt x="126" y="288"/>
                    <a:pt x="92" y="288"/>
                  </a:cubicBezTo>
                  <a:cubicBezTo>
                    <a:pt x="61" y="288"/>
                    <a:pt x="29" y="279"/>
                    <a:pt x="14" y="2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9" y="342"/>
                    <a:pt x="54" y="352"/>
                    <a:pt x="96" y="352"/>
                  </a:cubicBezTo>
                  <a:cubicBezTo>
                    <a:pt x="157" y="352"/>
                    <a:pt x="202" y="327"/>
                    <a:pt x="226" y="291"/>
                  </a:cubicBezTo>
                  <a:cubicBezTo>
                    <a:pt x="226" y="352"/>
                    <a:pt x="226" y="352"/>
                    <a:pt x="226" y="352"/>
                  </a:cubicBezTo>
                  <a:cubicBezTo>
                    <a:pt x="726" y="352"/>
                    <a:pt x="726" y="352"/>
                    <a:pt x="726" y="352"/>
                  </a:cubicBezTo>
                  <a:cubicBezTo>
                    <a:pt x="726" y="0"/>
                    <a:pt x="726" y="0"/>
                    <a:pt x="726" y="0"/>
                  </a:cubicBezTo>
                  <a:lnTo>
                    <a:pt x="226" y="0"/>
                  </a:lnTo>
                  <a:close/>
                  <a:moveTo>
                    <a:pt x="202" y="143"/>
                  </a:moveTo>
                  <a:cubicBezTo>
                    <a:pt x="178" y="126"/>
                    <a:pt x="144" y="118"/>
                    <a:pt x="111" y="118"/>
                  </a:cubicBezTo>
                  <a:cubicBezTo>
                    <a:pt x="103" y="118"/>
                    <a:pt x="96" y="119"/>
                    <a:pt x="89" y="119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166"/>
                    <a:pt x="226" y="166"/>
                    <a:pt x="226" y="166"/>
                  </a:cubicBezTo>
                  <a:cubicBezTo>
                    <a:pt x="219" y="157"/>
                    <a:pt x="211" y="149"/>
                    <a:pt x="202" y="143"/>
                  </a:cubicBezTo>
                  <a:close/>
                </a:path>
              </a:pathLst>
            </a:custGeom>
            <a:solidFill>
              <a:srgbClr val="6DAA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</p:grpSp>
      <p:sp>
        <p:nvSpPr>
          <p:cNvPr id="17" name="Content Placeholder 19"/>
          <p:cNvSpPr txBox="1">
            <a:spLocks/>
          </p:cNvSpPr>
          <p:nvPr/>
        </p:nvSpPr>
        <p:spPr>
          <a:xfrm>
            <a:off x="1231554" y="2001258"/>
            <a:ext cx="2314692" cy="798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Content Placeholder 19"/>
          <p:cNvSpPr txBox="1">
            <a:spLocks/>
          </p:cNvSpPr>
          <p:nvPr/>
        </p:nvSpPr>
        <p:spPr>
          <a:xfrm>
            <a:off x="4211409" y="1957721"/>
            <a:ext cx="2046177" cy="68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1579" y="2189039"/>
            <a:ext cx="1742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Arial"/>
              </a:rPr>
              <a:t>Формирование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>
                <a:solidFill>
                  <a:srgbClr val="002060"/>
                </a:solidFill>
                <a:latin typeface="Arial"/>
              </a:rPr>
              <a:t>н</a:t>
            </a:r>
            <a:r>
              <a:rPr lang="ru-RU" sz="1600" b="1" kern="0" dirty="0" smtClean="0">
                <a:solidFill>
                  <a:srgbClr val="002060"/>
                </a:solidFill>
                <a:latin typeface="Arial"/>
              </a:rPr>
              <a:t>равственных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Arial"/>
              </a:rPr>
              <a:t>ценностей</a:t>
            </a:r>
            <a:endParaRPr kumimoji="0" lang="id-ID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18972" y="2350617"/>
            <a:ext cx="1473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</a:rPr>
              <a:t>Обучение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>
                <a:solidFill>
                  <a:prstClr val="white"/>
                </a:solidFill>
                <a:latin typeface="Arial"/>
              </a:rPr>
              <a:t>н</a:t>
            </a:r>
            <a:r>
              <a:rPr lang="ru-RU" sz="1600" b="1" kern="0" dirty="0" smtClean="0">
                <a:solidFill>
                  <a:prstClr val="white"/>
                </a:solidFill>
                <a:latin typeface="Arial"/>
              </a:rPr>
              <a:t>а примерах</a:t>
            </a:r>
            <a:endParaRPr kumimoji="0" lang="id-ID" sz="16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5963" y="2199530"/>
            <a:ext cx="1617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Знакомство с</a:t>
            </a:r>
            <a:endParaRPr lang="ru-RU" sz="1600" b="1" kern="0" dirty="0">
              <a:solidFill>
                <a:srgbClr val="00206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noProof="0" dirty="0" smtClean="0">
                <a:solidFill>
                  <a:srgbClr val="002060"/>
                </a:solidFill>
                <a:latin typeface="Arial"/>
              </a:rPr>
              <a:t>к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</a:rPr>
              <a:t>ультурой 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</a:rPr>
              <a:t>традициями</a:t>
            </a:r>
            <a:endParaRPr kumimoji="0" lang="id-ID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78509" y="4632044"/>
            <a:ext cx="1822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Развитие</a:t>
            </a:r>
            <a:endParaRPr lang="ru-RU" sz="1600" b="1" kern="0" dirty="0">
              <a:solidFill>
                <a:srgbClr val="00206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noProof="0" dirty="0">
                <a:solidFill>
                  <a:srgbClr val="002060"/>
                </a:solidFill>
                <a:latin typeface="Arial"/>
              </a:rPr>
              <a:t>э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моциональной</a:t>
            </a:r>
            <a:endParaRPr lang="ru-RU" sz="1600" b="1" kern="0" dirty="0">
              <a:solidFill>
                <a:srgbClr val="00206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сферы</a:t>
            </a:r>
            <a:endParaRPr kumimoji="0" lang="id-ID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95847" y="4647748"/>
            <a:ext cx="1556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Развитие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Arial"/>
              </a:rPr>
              <a:t>мышления 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noProof="0" dirty="0">
                <a:solidFill>
                  <a:srgbClr val="002060"/>
                </a:solidFill>
                <a:latin typeface="Arial"/>
              </a:rPr>
              <a:t>в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оображения</a:t>
            </a:r>
            <a:endParaRPr kumimoji="0" lang="id-ID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65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885" y="1329984"/>
            <a:ext cx="3064230" cy="27691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885" y="4239728"/>
            <a:ext cx="3064230" cy="24272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44" y="1260033"/>
            <a:ext cx="2706532" cy="25732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8" y="3966451"/>
            <a:ext cx="2706534" cy="27004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9" y="1260033"/>
            <a:ext cx="2706534" cy="26337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42" y="3966451"/>
            <a:ext cx="2706534" cy="27004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7276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463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08" y="1529792"/>
            <a:ext cx="2560096" cy="19200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529792"/>
            <a:ext cx="2560096" cy="19200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28" y="1361756"/>
            <a:ext cx="2784144" cy="208810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16" y="3794077"/>
            <a:ext cx="3857767" cy="28933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432" y="3643951"/>
            <a:ext cx="2282588" cy="304345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" y="3630925"/>
            <a:ext cx="2282588" cy="30695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888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67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3690" cy="1529792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8364" y="436352"/>
            <a:ext cx="4572001" cy="544830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ПО ПАТРИОТИЧЕСКОМУ ВОСПИТАНИЮ В ДОУ</a:t>
            </a:r>
          </a:p>
        </p:txBody>
      </p:sp>
      <p:sp>
        <p:nvSpPr>
          <p:cNvPr id="5" name="AutoShape 2" descr="/upload/storage/org6969/images/IMG-20250220-WA0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1373945"/>
            <a:ext cx="8724900" cy="532218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72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a16="http://schemas.microsoft.com/office/drawing/2014/main" id="{BEF1700D-8834-4889-9306-C3786535A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251" y="2265528"/>
            <a:ext cx="5786651" cy="2086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>
            <a:noAutofit/>
          </a:bodyPr>
          <a:lstStyle/>
          <a:p>
            <a:pPr algn="r"/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 ложь, да в ней намек! Добрым молодцам урок» </a:t>
            </a:r>
            <a:r>
              <a:rPr lang="ru-RU" sz="3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А.С</a:t>
            </a:r>
            <a:r>
              <a:rPr lang="ru-RU" sz="3200" b="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Пушкина </a:t>
            </a:r>
            <a:r>
              <a:rPr lang="ru-RU" sz="3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о Золотом петушке</a:t>
            </a:r>
            <a:r>
              <a:rPr lang="ru-RU" sz="32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9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1_Тема Offic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260</Words>
  <Application>Microsoft Office PowerPoint</Application>
  <PresentationFormat>Экран (4:3)</PresentationFormat>
  <Paragraphs>51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1_Тема Office</vt:lpstr>
      <vt:lpstr>2_Тема Office</vt:lpstr>
      <vt:lpstr>ОПЫТ РАБОТЫ  ПЕДАГОГА – ПСИХОЛОГА ПО ПАТРИОТИЧЕСКОМУ ВОСПИТАНИЮ В ДОУ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«Сказка ложь, да в ней намек! Добрым молодцам урок»  А.С. Пушкина  «Сказка о Золотом петушке»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Asus</cp:lastModifiedBy>
  <cp:revision>72</cp:revision>
  <dcterms:created xsi:type="dcterms:W3CDTF">2021-05-05T06:13:49Z</dcterms:created>
  <dcterms:modified xsi:type="dcterms:W3CDTF">2025-09-29T22:50:04Z</dcterms:modified>
</cp:coreProperties>
</file>